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Lst>
  <p:notesMasterIdLst>
    <p:notesMasterId r:id="rId11"/>
  </p:notesMasterIdLst>
  <p:sldIdLst>
    <p:sldId id="256" r:id="rId2"/>
    <p:sldId id="258" r:id="rId3"/>
    <p:sldId id="257" r:id="rId4"/>
    <p:sldId id="259" r:id="rId5"/>
    <p:sldId id="261" r:id="rId6"/>
    <p:sldId id="262" r:id="rId7"/>
    <p:sldId id="263" r:id="rId8"/>
    <p:sldId id="264" r:id="rId9"/>
    <p:sldId id="26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0"/>
  </p:normalViewPr>
  <p:slideViewPr>
    <p:cSldViewPr snapToGrid="0">
      <p:cViewPr>
        <p:scale>
          <a:sx n="85" d="100"/>
          <a:sy n="85" d="100"/>
        </p:scale>
        <p:origin x="1592" y="9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A39A42-6D9F-4081-9D6B-E8D962C735B9}"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E771C9A6-780F-49B9-8ED5-5CC7D8266E26}">
      <dgm:prSet/>
      <dgm:spPr/>
      <dgm:t>
        <a:bodyPr/>
        <a:lstStyle/>
        <a:p>
          <a:r>
            <a:rPr lang="en-US"/>
            <a:t>Location Insights</a:t>
          </a:r>
        </a:p>
      </dgm:t>
    </dgm:pt>
    <dgm:pt modelId="{090FFA70-39BA-4FB8-B6B7-D1F7C3FBBF07}" type="parTrans" cxnId="{DEEF71D7-0FFA-44FC-BAC0-F902981759E2}">
      <dgm:prSet/>
      <dgm:spPr/>
      <dgm:t>
        <a:bodyPr/>
        <a:lstStyle/>
        <a:p>
          <a:endParaRPr lang="en-US"/>
        </a:p>
      </dgm:t>
    </dgm:pt>
    <dgm:pt modelId="{2D17B1E3-F804-4CCC-BF24-440BA521A49F}" type="sibTrans" cxnId="{DEEF71D7-0FFA-44FC-BAC0-F902981759E2}">
      <dgm:prSet/>
      <dgm:spPr/>
      <dgm:t>
        <a:bodyPr/>
        <a:lstStyle/>
        <a:p>
          <a:endParaRPr lang="en-US"/>
        </a:p>
      </dgm:t>
    </dgm:pt>
    <dgm:pt modelId="{A6D9D210-BF1F-422E-B035-E9F101473AF4}">
      <dgm:prSet/>
      <dgm:spPr/>
      <dgm:t>
        <a:bodyPr/>
        <a:lstStyle/>
        <a:p>
          <a:r>
            <a:rPr lang="en-US"/>
            <a:t>Rental Ownerships</a:t>
          </a:r>
        </a:p>
      </dgm:t>
    </dgm:pt>
    <dgm:pt modelId="{5695B6CD-9F38-4FEB-9BCC-0735176D5FF9}" type="parTrans" cxnId="{1CDD52FA-97AF-4C99-88BD-7208814387DD}">
      <dgm:prSet/>
      <dgm:spPr/>
      <dgm:t>
        <a:bodyPr/>
        <a:lstStyle/>
        <a:p>
          <a:endParaRPr lang="en-US"/>
        </a:p>
      </dgm:t>
    </dgm:pt>
    <dgm:pt modelId="{A2F04467-9D2C-456A-94B5-D5583BAAF936}" type="sibTrans" cxnId="{1CDD52FA-97AF-4C99-88BD-7208814387DD}">
      <dgm:prSet/>
      <dgm:spPr/>
      <dgm:t>
        <a:bodyPr/>
        <a:lstStyle/>
        <a:p>
          <a:endParaRPr lang="en-US"/>
        </a:p>
      </dgm:t>
    </dgm:pt>
    <dgm:pt modelId="{93B800F5-BC19-4278-97D4-8EDE1DF04D81}">
      <dgm:prSet/>
      <dgm:spPr/>
      <dgm:t>
        <a:bodyPr/>
        <a:lstStyle/>
        <a:p>
          <a:r>
            <a:rPr lang="en-US"/>
            <a:t>Price Sensitivity</a:t>
          </a:r>
        </a:p>
      </dgm:t>
    </dgm:pt>
    <dgm:pt modelId="{F6849539-EEC4-49FF-8405-8676B6F68CFD}" type="parTrans" cxnId="{C35ED865-CC63-47A5-9DD9-48A4C1148841}">
      <dgm:prSet/>
      <dgm:spPr/>
      <dgm:t>
        <a:bodyPr/>
        <a:lstStyle/>
        <a:p>
          <a:endParaRPr lang="en-US"/>
        </a:p>
      </dgm:t>
    </dgm:pt>
    <dgm:pt modelId="{3FFBAE1B-1572-4CC5-8245-D8BF5324EE19}" type="sibTrans" cxnId="{C35ED865-CC63-47A5-9DD9-48A4C1148841}">
      <dgm:prSet/>
      <dgm:spPr/>
      <dgm:t>
        <a:bodyPr/>
        <a:lstStyle/>
        <a:p>
          <a:endParaRPr lang="en-US"/>
        </a:p>
      </dgm:t>
    </dgm:pt>
    <dgm:pt modelId="{856076BF-14C8-48BE-A1CB-76843505C0AF}">
      <dgm:prSet/>
      <dgm:spPr/>
      <dgm:t>
        <a:bodyPr/>
        <a:lstStyle/>
        <a:p>
          <a:r>
            <a:rPr lang="en-US"/>
            <a:t>Recommendation</a:t>
          </a:r>
        </a:p>
      </dgm:t>
    </dgm:pt>
    <dgm:pt modelId="{F861E7AD-B93D-4BAA-B988-E39E6A67F1BD}" type="parTrans" cxnId="{5B635F52-C357-4952-A6B8-8B32B33BC4B0}">
      <dgm:prSet/>
      <dgm:spPr/>
      <dgm:t>
        <a:bodyPr/>
        <a:lstStyle/>
        <a:p>
          <a:endParaRPr lang="en-US"/>
        </a:p>
      </dgm:t>
    </dgm:pt>
    <dgm:pt modelId="{0C83CF64-EF4D-4E64-9436-187383ED5B91}" type="sibTrans" cxnId="{5B635F52-C357-4952-A6B8-8B32B33BC4B0}">
      <dgm:prSet/>
      <dgm:spPr/>
      <dgm:t>
        <a:bodyPr/>
        <a:lstStyle/>
        <a:p>
          <a:endParaRPr lang="en-US"/>
        </a:p>
      </dgm:t>
    </dgm:pt>
    <dgm:pt modelId="{C7EBD0AE-6BEE-4A49-A799-CA2C857E76A2}" type="pres">
      <dgm:prSet presAssocID="{ECA39A42-6D9F-4081-9D6B-E8D962C735B9}" presName="hierChild1" presStyleCnt="0">
        <dgm:presLayoutVars>
          <dgm:chPref val="1"/>
          <dgm:dir/>
          <dgm:animOne val="branch"/>
          <dgm:animLvl val="lvl"/>
          <dgm:resizeHandles/>
        </dgm:presLayoutVars>
      </dgm:prSet>
      <dgm:spPr/>
    </dgm:pt>
    <dgm:pt modelId="{67FEC054-4C2F-AA48-AF30-62C90BD80F9C}" type="pres">
      <dgm:prSet presAssocID="{E771C9A6-780F-49B9-8ED5-5CC7D8266E26}" presName="hierRoot1" presStyleCnt="0"/>
      <dgm:spPr/>
    </dgm:pt>
    <dgm:pt modelId="{B9B65FAB-232E-AA4A-9304-509FDD44DF06}" type="pres">
      <dgm:prSet presAssocID="{E771C9A6-780F-49B9-8ED5-5CC7D8266E26}" presName="composite" presStyleCnt="0"/>
      <dgm:spPr/>
    </dgm:pt>
    <dgm:pt modelId="{3C64F64D-E375-464C-BEAD-2700CE4D9259}" type="pres">
      <dgm:prSet presAssocID="{E771C9A6-780F-49B9-8ED5-5CC7D8266E26}" presName="background" presStyleLbl="node0" presStyleIdx="0" presStyleCnt="4"/>
      <dgm:spPr/>
    </dgm:pt>
    <dgm:pt modelId="{0299FF5B-5D23-A540-97F3-ADA4872F26A8}" type="pres">
      <dgm:prSet presAssocID="{E771C9A6-780F-49B9-8ED5-5CC7D8266E26}" presName="text" presStyleLbl="fgAcc0" presStyleIdx="0" presStyleCnt="4">
        <dgm:presLayoutVars>
          <dgm:chPref val="3"/>
        </dgm:presLayoutVars>
      </dgm:prSet>
      <dgm:spPr/>
    </dgm:pt>
    <dgm:pt modelId="{51D8752A-97AC-C84F-944F-9F9C8F7DD15B}" type="pres">
      <dgm:prSet presAssocID="{E771C9A6-780F-49B9-8ED5-5CC7D8266E26}" presName="hierChild2" presStyleCnt="0"/>
      <dgm:spPr/>
    </dgm:pt>
    <dgm:pt modelId="{6B8CD319-21F1-BD41-99EC-4345CA7DE130}" type="pres">
      <dgm:prSet presAssocID="{A6D9D210-BF1F-422E-B035-E9F101473AF4}" presName="hierRoot1" presStyleCnt="0"/>
      <dgm:spPr/>
    </dgm:pt>
    <dgm:pt modelId="{AFFD742E-F5BD-A544-AA6C-7A5E5137365C}" type="pres">
      <dgm:prSet presAssocID="{A6D9D210-BF1F-422E-B035-E9F101473AF4}" presName="composite" presStyleCnt="0"/>
      <dgm:spPr/>
    </dgm:pt>
    <dgm:pt modelId="{33E4AB2A-C573-214C-A342-253A77BB0737}" type="pres">
      <dgm:prSet presAssocID="{A6D9D210-BF1F-422E-B035-E9F101473AF4}" presName="background" presStyleLbl="node0" presStyleIdx="1" presStyleCnt="4"/>
      <dgm:spPr/>
    </dgm:pt>
    <dgm:pt modelId="{27ABC247-57FF-EB4E-8D0C-9AB053C8AF97}" type="pres">
      <dgm:prSet presAssocID="{A6D9D210-BF1F-422E-B035-E9F101473AF4}" presName="text" presStyleLbl="fgAcc0" presStyleIdx="1" presStyleCnt="4">
        <dgm:presLayoutVars>
          <dgm:chPref val="3"/>
        </dgm:presLayoutVars>
      </dgm:prSet>
      <dgm:spPr/>
    </dgm:pt>
    <dgm:pt modelId="{EDB7663E-DBE3-B94D-911B-87AC0E0D22C1}" type="pres">
      <dgm:prSet presAssocID="{A6D9D210-BF1F-422E-B035-E9F101473AF4}" presName="hierChild2" presStyleCnt="0"/>
      <dgm:spPr/>
    </dgm:pt>
    <dgm:pt modelId="{C559AD6A-3F70-A84A-92D6-3CE7F7323C54}" type="pres">
      <dgm:prSet presAssocID="{93B800F5-BC19-4278-97D4-8EDE1DF04D81}" presName="hierRoot1" presStyleCnt="0"/>
      <dgm:spPr/>
    </dgm:pt>
    <dgm:pt modelId="{39C68D82-256F-9548-A35C-ADEB38F1C85A}" type="pres">
      <dgm:prSet presAssocID="{93B800F5-BC19-4278-97D4-8EDE1DF04D81}" presName="composite" presStyleCnt="0"/>
      <dgm:spPr/>
    </dgm:pt>
    <dgm:pt modelId="{1381FA57-630B-B94F-8161-FE58F4E27162}" type="pres">
      <dgm:prSet presAssocID="{93B800F5-BC19-4278-97D4-8EDE1DF04D81}" presName="background" presStyleLbl="node0" presStyleIdx="2" presStyleCnt="4"/>
      <dgm:spPr/>
    </dgm:pt>
    <dgm:pt modelId="{79628BD4-ECB1-FE4C-85DC-FD033771D8F4}" type="pres">
      <dgm:prSet presAssocID="{93B800F5-BC19-4278-97D4-8EDE1DF04D81}" presName="text" presStyleLbl="fgAcc0" presStyleIdx="2" presStyleCnt="4">
        <dgm:presLayoutVars>
          <dgm:chPref val="3"/>
        </dgm:presLayoutVars>
      </dgm:prSet>
      <dgm:spPr/>
    </dgm:pt>
    <dgm:pt modelId="{EC70D554-4A2E-5147-8C57-BABA37EC39AF}" type="pres">
      <dgm:prSet presAssocID="{93B800F5-BC19-4278-97D4-8EDE1DF04D81}" presName="hierChild2" presStyleCnt="0"/>
      <dgm:spPr/>
    </dgm:pt>
    <dgm:pt modelId="{F2D66487-74AC-B544-BAAE-643561965D17}" type="pres">
      <dgm:prSet presAssocID="{856076BF-14C8-48BE-A1CB-76843505C0AF}" presName="hierRoot1" presStyleCnt="0"/>
      <dgm:spPr/>
    </dgm:pt>
    <dgm:pt modelId="{B00D2B8D-9AB9-104D-970D-3E3404EB82C0}" type="pres">
      <dgm:prSet presAssocID="{856076BF-14C8-48BE-A1CB-76843505C0AF}" presName="composite" presStyleCnt="0"/>
      <dgm:spPr/>
    </dgm:pt>
    <dgm:pt modelId="{A2D79030-4CF2-AA4C-924B-9731C6192027}" type="pres">
      <dgm:prSet presAssocID="{856076BF-14C8-48BE-A1CB-76843505C0AF}" presName="background" presStyleLbl="node0" presStyleIdx="3" presStyleCnt="4"/>
      <dgm:spPr/>
    </dgm:pt>
    <dgm:pt modelId="{BF0606E7-3959-6847-A204-5989ACE3B2DE}" type="pres">
      <dgm:prSet presAssocID="{856076BF-14C8-48BE-A1CB-76843505C0AF}" presName="text" presStyleLbl="fgAcc0" presStyleIdx="3" presStyleCnt="4">
        <dgm:presLayoutVars>
          <dgm:chPref val="3"/>
        </dgm:presLayoutVars>
      </dgm:prSet>
      <dgm:spPr/>
    </dgm:pt>
    <dgm:pt modelId="{5BAED519-CE9A-524C-BC4A-8BCE69AD329C}" type="pres">
      <dgm:prSet presAssocID="{856076BF-14C8-48BE-A1CB-76843505C0AF}" presName="hierChild2" presStyleCnt="0"/>
      <dgm:spPr/>
    </dgm:pt>
  </dgm:ptLst>
  <dgm:cxnLst>
    <dgm:cxn modelId="{327A1F30-7433-6B4C-B8ED-F8FACBDFBD35}" type="presOf" srcId="{ECA39A42-6D9F-4081-9D6B-E8D962C735B9}" destId="{C7EBD0AE-6BEE-4A49-A799-CA2C857E76A2}" srcOrd="0" destOrd="0" presId="urn:microsoft.com/office/officeart/2005/8/layout/hierarchy1"/>
    <dgm:cxn modelId="{4D84FC51-5C0E-294C-9DFA-E75F8077CD47}" type="presOf" srcId="{856076BF-14C8-48BE-A1CB-76843505C0AF}" destId="{BF0606E7-3959-6847-A204-5989ACE3B2DE}" srcOrd="0" destOrd="0" presId="urn:microsoft.com/office/officeart/2005/8/layout/hierarchy1"/>
    <dgm:cxn modelId="{5B635F52-C357-4952-A6B8-8B32B33BC4B0}" srcId="{ECA39A42-6D9F-4081-9D6B-E8D962C735B9}" destId="{856076BF-14C8-48BE-A1CB-76843505C0AF}" srcOrd="3" destOrd="0" parTransId="{F861E7AD-B93D-4BAA-B988-E39E6A67F1BD}" sibTransId="{0C83CF64-EF4D-4E64-9436-187383ED5B91}"/>
    <dgm:cxn modelId="{ABAA8762-A227-2441-8942-568BB00C848A}" type="presOf" srcId="{E771C9A6-780F-49B9-8ED5-5CC7D8266E26}" destId="{0299FF5B-5D23-A540-97F3-ADA4872F26A8}" srcOrd="0" destOrd="0" presId="urn:microsoft.com/office/officeart/2005/8/layout/hierarchy1"/>
    <dgm:cxn modelId="{C35ED865-CC63-47A5-9DD9-48A4C1148841}" srcId="{ECA39A42-6D9F-4081-9D6B-E8D962C735B9}" destId="{93B800F5-BC19-4278-97D4-8EDE1DF04D81}" srcOrd="2" destOrd="0" parTransId="{F6849539-EEC4-49FF-8405-8676B6F68CFD}" sibTransId="{3FFBAE1B-1572-4CC5-8245-D8BF5324EE19}"/>
    <dgm:cxn modelId="{19618A6F-6A9F-6C44-9571-55B94768F3A0}" type="presOf" srcId="{A6D9D210-BF1F-422E-B035-E9F101473AF4}" destId="{27ABC247-57FF-EB4E-8D0C-9AB053C8AF97}" srcOrd="0" destOrd="0" presId="urn:microsoft.com/office/officeart/2005/8/layout/hierarchy1"/>
    <dgm:cxn modelId="{FB6ACE7E-AC90-F748-97B2-F2BA00508440}" type="presOf" srcId="{93B800F5-BC19-4278-97D4-8EDE1DF04D81}" destId="{79628BD4-ECB1-FE4C-85DC-FD033771D8F4}" srcOrd="0" destOrd="0" presId="urn:microsoft.com/office/officeart/2005/8/layout/hierarchy1"/>
    <dgm:cxn modelId="{DEEF71D7-0FFA-44FC-BAC0-F902981759E2}" srcId="{ECA39A42-6D9F-4081-9D6B-E8D962C735B9}" destId="{E771C9A6-780F-49B9-8ED5-5CC7D8266E26}" srcOrd="0" destOrd="0" parTransId="{090FFA70-39BA-4FB8-B6B7-D1F7C3FBBF07}" sibTransId="{2D17B1E3-F804-4CCC-BF24-440BA521A49F}"/>
    <dgm:cxn modelId="{1CDD52FA-97AF-4C99-88BD-7208814387DD}" srcId="{ECA39A42-6D9F-4081-9D6B-E8D962C735B9}" destId="{A6D9D210-BF1F-422E-B035-E9F101473AF4}" srcOrd="1" destOrd="0" parTransId="{5695B6CD-9F38-4FEB-9BCC-0735176D5FF9}" sibTransId="{A2F04467-9D2C-456A-94B5-D5583BAAF936}"/>
    <dgm:cxn modelId="{176D67FB-9221-1049-895D-6DD781EC4F79}" type="presParOf" srcId="{C7EBD0AE-6BEE-4A49-A799-CA2C857E76A2}" destId="{67FEC054-4C2F-AA48-AF30-62C90BD80F9C}" srcOrd="0" destOrd="0" presId="urn:microsoft.com/office/officeart/2005/8/layout/hierarchy1"/>
    <dgm:cxn modelId="{682A8EF0-7AE4-8C48-9826-B5BF52329983}" type="presParOf" srcId="{67FEC054-4C2F-AA48-AF30-62C90BD80F9C}" destId="{B9B65FAB-232E-AA4A-9304-509FDD44DF06}" srcOrd="0" destOrd="0" presId="urn:microsoft.com/office/officeart/2005/8/layout/hierarchy1"/>
    <dgm:cxn modelId="{AF286272-BF89-E542-AA8F-BA0F3AC5923E}" type="presParOf" srcId="{B9B65FAB-232E-AA4A-9304-509FDD44DF06}" destId="{3C64F64D-E375-464C-BEAD-2700CE4D9259}" srcOrd="0" destOrd="0" presId="urn:microsoft.com/office/officeart/2005/8/layout/hierarchy1"/>
    <dgm:cxn modelId="{FF645876-0E7A-AA41-AC95-637E9DA0884E}" type="presParOf" srcId="{B9B65FAB-232E-AA4A-9304-509FDD44DF06}" destId="{0299FF5B-5D23-A540-97F3-ADA4872F26A8}" srcOrd="1" destOrd="0" presId="urn:microsoft.com/office/officeart/2005/8/layout/hierarchy1"/>
    <dgm:cxn modelId="{4EB1E18D-F940-E040-9D44-491592F86424}" type="presParOf" srcId="{67FEC054-4C2F-AA48-AF30-62C90BD80F9C}" destId="{51D8752A-97AC-C84F-944F-9F9C8F7DD15B}" srcOrd="1" destOrd="0" presId="urn:microsoft.com/office/officeart/2005/8/layout/hierarchy1"/>
    <dgm:cxn modelId="{51A3E6A2-8AFA-7645-9815-598B08F6A34C}" type="presParOf" srcId="{C7EBD0AE-6BEE-4A49-A799-CA2C857E76A2}" destId="{6B8CD319-21F1-BD41-99EC-4345CA7DE130}" srcOrd="1" destOrd="0" presId="urn:microsoft.com/office/officeart/2005/8/layout/hierarchy1"/>
    <dgm:cxn modelId="{01BAA6F6-29BD-274B-A342-BA9439CE61F2}" type="presParOf" srcId="{6B8CD319-21F1-BD41-99EC-4345CA7DE130}" destId="{AFFD742E-F5BD-A544-AA6C-7A5E5137365C}" srcOrd="0" destOrd="0" presId="urn:microsoft.com/office/officeart/2005/8/layout/hierarchy1"/>
    <dgm:cxn modelId="{121E6E17-3917-7449-B312-7273AC8D8FD6}" type="presParOf" srcId="{AFFD742E-F5BD-A544-AA6C-7A5E5137365C}" destId="{33E4AB2A-C573-214C-A342-253A77BB0737}" srcOrd="0" destOrd="0" presId="urn:microsoft.com/office/officeart/2005/8/layout/hierarchy1"/>
    <dgm:cxn modelId="{2F9449BE-AE2D-3F47-9378-6406AC6AE5B5}" type="presParOf" srcId="{AFFD742E-F5BD-A544-AA6C-7A5E5137365C}" destId="{27ABC247-57FF-EB4E-8D0C-9AB053C8AF97}" srcOrd="1" destOrd="0" presId="urn:microsoft.com/office/officeart/2005/8/layout/hierarchy1"/>
    <dgm:cxn modelId="{CE2AA200-9E3A-024D-91C0-536A4B58BFA5}" type="presParOf" srcId="{6B8CD319-21F1-BD41-99EC-4345CA7DE130}" destId="{EDB7663E-DBE3-B94D-911B-87AC0E0D22C1}" srcOrd="1" destOrd="0" presId="urn:microsoft.com/office/officeart/2005/8/layout/hierarchy1"/>
    <dgm:cxn modelId="{3536FD3A-F004-4A4D-9048-92F8903D6FDB}" type="presParOf" srcId="{C7EBD0AE-6BEE-4A49-A799-CA2C857E76A2}" destId="{C559AD6A-3F70-A84A-92D6-3CE7F7323C54}" srcOrd="2" destOrd="0" presId="urn:microsoft.com/office/officeart/2005/8/layout/hierarchy1"/>
    <dgm:cxn modelId="{9DE5E26E-27C3-9244-A273-744A483B7C6F}" type="presParOf" srcId="{C559AD6A-3F70-A84A-92D6-3CE7F7323C54}" destId="{39C68D82-256F-9548-A35C-ADEB38F1C85A}" srcOrd="0" destOrd="0" presId="urn:microsoft.com/office/officeart/2005/8/layout/hierarchy1"/>
    <dgm:cxn modelId="{46F0B817-5361-8A43-934A-AA07A632492D}" type="presParOf" srcId="{39C68D82-256F-9548-A35C-ADEB38F1C85A}" destId="{1381FA57-630B-B94F-8161-FE58F4E27162}" srcOrd="0" destOrd="0" presId="urn:microsoft.com/office/officeart/2005/8/layout/hierarchy1"/>
    <dgm:cxn modelId="{907C204D-EE8E-6542-8E08-0D05AD230073}" type="presParOf" srcId="{39C68D82-256F-9548-A35C-ADEB38F1C85A}" destId="{79628BD4-ECB1-FE4C-85DC-FD033771D8F4}" srcOrd="1" destOrd="0" presId="urn:microsoft.com/office/officeart/2005/8/layout/hierarchy1"/>
    <dgm:cxn modelId="{34DCE160-F10F-EC4E-8420-2CB70951ED35}" type="presParOf" srcId="{C559AD6A-3F70-A84A-92D6-3CE7F7323C54}" destId="{EC70D554-4A2E-5147-8C57-BABA37EC39AF}" srcOrd="1" destOrd="0" presId="urn:microsoft.com/office/officeart/2005/8/layout/hierarchy1"/>
    <dgm:cxn modelId="{3DBA1246-40BD-7C44-BA86-F19B5EB05115}" type="presParOf" srcId="{C7EBD0AE-6BEE-4A49-A799-CA2C857E76A2}" destId="{F2D66487-74AC-B544-BAAE-643561965D17}" srcOrd="3" destOrd="0" presId="urn:microsoft.com/office/officeart/2005/8/layout/hierarchy1"/>
    <dgm:cxn modelId="{4A549D64-E5D7-404D-8A3C-9D3B05D259D6}" type="presParOf" srcId="{F2D66487-74AC-B544-BAAE-643561965D17}" destId="{B00D2B8D-9AB9-104D-970D-3E3404EB82C0}" srcOrd="0" destOrd="0" presId="urn:microsoft.com/office/officeart/2005/8/layout/hierarchy1"/>
    <dgm:cxn modelId="{DA24DF48-BC73-DB4D-8078-F9A06F37C7F9}" type="presParOf" srcId="{B00D2B8D-9AB9-104D-970D-3E3404EB82C0}" destId="{A2D79030-4CF2-AA4C-924B-9731C6192027}" srcOrd="0" destOrd="0" presId="urn:microsoft.com/office/officeart/2005/8/layout/hierarchy1"/>
    <dgm:cxn modelId="{3E9FA70E-263B-654F-B648-DFFA236731AF}" type="presParOf" srcId="{B00D2B8D-9AB9-104D-970D-3E3404EB82C0}" destId="{BF0606E7-3959-6847-A204-5989ACE3B2DE}" srcOrd="1" destOrd="0" presId="urn:microsoft.com/office/officeart/2005/8/layout/hierarchy1"/>
    <dgm:cxn modelId="{EF5BB476-29E6-4A4F-92F4-DBF0E1EEE133}" type="presParOf" srcId="{F2D66487-74AC-B544-BAAE-643561965D17}" destId="{5BAED519-CE9A-524C-BC4A-8BCE69AD329C}"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64F64D-E375-464C-BEAD-2700CE4D9259}">
      <dsp:nvSpPr>
        <dsp:cNvPr id="0" name=""/>
        <dsp:cNvSpPr/>
      </dsp:nvSpPr>
      <dsp:spPr>
        <a:xfrm>
          <a:off x="1995" y="2242989"/>
          <a:ext cx="1424990" cy="90486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99FF5B-5D23-A540-97F3-ADA4872F26A8}">
      <dsp:nvSpPr>
        <dsp:cNvPr id="0" name=""/>
        <dsp:cNvSpPr/>
      </dsp:nvSpPr>
      <dsp:spPr>
        <a:xfrm>
          <a:off x="160328" y="2393405"/>
          <a:ext cx="1424990" cy="90486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Location Insights</a:t>
          </a:r>
        </a:p>
      </dsp:txBody>
      <dsp:txXfrm>
        <a:off x="186831" y="2419908"/>
        <a:ext cx="1371984" cy="851863"/>
      </dsp:txXfrm>
    </dsp:sp>
    <dsp:sp modelId="{33E4AB2A-C573-214C-A342-253A77BB0737}">
      <dsp:nvSpPr>
        <dsp:cNvPr id="0" name=""/>
        <dsp:cNvSpPr/>
      </dsp:nvSpPr>
      <dsp:spPr>
        <a:xfrm>
          <a:off x="1743650" y="2242989"/>
          <a:ext cx="1424990" cy="90486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ABC247-57FF-EB4E-8D0C-9AB053C8AF97}">
      <dsp:nvSpPr>
        <dsp:cNvPr id="0" name=""/>
        <dsp:cNvSpPr/>
      </dsp:nvSpPr>
      <dsp:spPr>
        <a:xfrm>
          <a:off x="1901983" y="2393405"/>
          <a:ext cx="1424990" cy="90486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Rental Ownerships</a:t>
          </a:r>
        </a:p>
      </dsp:txBody>
      <dsp:txXfrm>
        <a:off x="1928486" y="2419908"/>
        <a:ext cx="1371984" cy="851863"/>
      </dsp:txXfrm>
    </dsp:sp>
    <dsp:sp modelId="{1381FA57-630B-B94F-8161-FE58F4E27162}">
      <dsp:nvSpPr>
        <dsp:cNvPr id="0" name=""/>
        <dsp:cNvSpPr/>
      </dsp:nvSpPr>
      <dsp:spPr>
        <a:xfrm>
          <a:off x="3485306" y="2242989"/>
          <a:ext cx="1424990" cy="90486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628BD4-ECB1-FE4C-85DC-FD033771D8F4}">
      <dsp:nvSpPr>
        <dsp:cNvPr id="0" name=""/>
        <dsp:cNvSpPr/>
      </dsp:nvSpPr>
      <dsp:spPr>
        <a:xfrm>
          <a:off x="3643638" y="2393405"/>
          <a:ext cx="1424990" cy="90486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Price Sensitivity</a:t>
          </a:r>
        </a:p>
      </dsp:txBody>
      <dsp:txXfrm>
        <a:off x="3670141" y="2419908"/>
        <a:ext cx="1371984" cy="851863"/>
      </dsp:txXfrm>
    </dsp:sp>
    <dsp:sp modelId="{A2D79030-4CF2-AA4C-924B-9731C6192027}">
      <dsp:nvSpPr>
        <dsp:cNvPr id="0" name=""/>
        <dsp:cNvSpPr/>
      </dsp:nvSpPr>
      <dsp:spPr>
        <a:xfrm>
          <a:off x="5226961" y="2242989"/>
          <a:ext cx="1424990" cy="90486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0606E7-3959-6847-A204-5989ACE3B2DE}">
      <dsp:nvSpPr>
        <dsp:cNvPr id="0" name=""/>
        <dsp:cNvSpPr/>
      </dsp:nvSpPr>
      <dsp:spPr>
        <a:xfrm>
          <a:off x="5385293" y="2393405"/>
          <a:ext cx="1424990" cy="90486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Recommendation</a:t>
          </a:r>
        </a:p>
      </dsp:txBody>
      <dsp:txXfrm>
        <a:off x="5411796" y="2419908"/>
        <a:ext cx="1371984" cy="85186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3C16FD-AD92-BF45-BBD8-D5EBCE3CD069}" type="datetimeFigureOut">
              <a:rPr lang="en-US" smtClean="0"/>
              <a:t>6/1/24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F1C44A-BEEC-9044-AC68-43A1A1F7ECE4}" type="slidenum">
              <a:rPr lang="en-US" smtClean="0"/>
              <a:t>‹#›</a:t>
            </a:fld>
            <a:endParaRPr lang="en-US"/>
          </a:p>
        </p:txBody>
      </p:sp>
    </p:spTree>
    <p:extLst>
      <p:ext uri="{BB962C8B-B14F-4D97-AF65-F5344CB8AC3E}">
        <p14:creationId xmlns:p14="http://schemas.microsoft.com/office/powerpoint/2010/main" val="1909888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good day and welcome! My name is Thuy Nguyen and today I'm going to present you my final project for this Data Visualization class. </a:t>
            </a:r>
          </a:p>
        </p:txBody>
      </p:sp>
      <p:sp>
        <p:nvSpPr>
          <p:cNvPr id="4" name="Slide Number Placeholder 3"/>
          <p:cNvSpPr>
            <a:spLocks noGrp="1"/>
          </p:cNvSpPr>
          <p:nvPr>
            <p:ph type="sldNum" sz="quarter" idx="5"/>
          </p:nvPr>
        </p:nvSpPr>
        <p:spPr/>
        <p:txBody>
          <a:bodyPr/>
          <a:lstStyle/>
          <a:p>
            <a:fld id="{3FF1C44A-BEEC-9044-AC68-43A1A1F7ECE4}" type="slidenum">
              <a:rPr lang="en-US" smtClean="0"/>
              <a:t>1</a:t>
            </a:fld>
            <a:endParaRPr lang="en-US"/>
          </a:p>
        </p:txBody>
      </p:sp>
    </p:spTree>
    <p:extLst>
      <p:ext uri="{BB962C8B-B14F-4D97-AF65-F5344CB8AC3E}">
        <p14:creationId xmlns:p14="http://schemas.microsoft.com/office/powerpoint/2010/main" val="1689888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of all, I’d like to introduce you to my dataset that I’ve chosen for this project. It is about the NYC Airbnb business open data from </a:t>
            </a:r>
            <a:r>
              <a:rPr lang="en-US" dirty="0" err="1"/>
              <a:t>Kraggle</a:t>
            </a:r>
            <a:r>
              <a:rPr lang="en-US" dirty="0"/>
              <a:t> that was collected from 48,896 rentals around the main 5 boroughs in NYC. This dataset describes the listing activities and metrics for the year of 2019 such as host id, listing id, rental type, reviews, locations, room rate and availability. </a:t>
            </a:r>
          </a:p>
          <a:p>
            <a:endParaRPr lang="en-US" dirty="0"/>
          </a:p>
          <a:p>
            <a:r>
              <a:rPr lang="en-US" dirty="0"/>
              <a:t>Secondly, I'd like to talk about the learning purposes from researching this dataset. I hope that I'll bring out some helpful business insights and predictions from my data visualization skills as I'm taking you to explore this dataset with me. </a:t>
            </a:r>
          </a:p>
        </p:txBody>
      </p:sp>
      <p:sp>
        <p:nvSpPr>
          <p:cNvPr id="4" name="Slide Number Placeholder 3"/>
          <p:cNvSpPr>
            <a:spLocks noGrp="1"/>
          </p:cNvSpPr>
          <p:nvPr>
            <p:ph type="sldNum" sz="quarter" idx="5"/>
          </p:nvPr>
        </p:nvSpPr>
        <p:spPr/>
        <p:txBody>
          <a:bodyPr/>
          <a:lstStyle/>
          <a:p>
            <a:fld id="{3FF1C44A-BEEC-9044-AC68-43A1A1F7ECE4}" type="slidenum">
              <a:rPr lang="en-US" smtClean="0"/>
              <a:t>2</a:t>
            </a:fld>
            <a:endParaRPr lang="en-US"/>
          </a:p>
        </p:txBody>
      </p:sp>
    </p:spTree>
    <p:extLst>
      <p:ext uri="{BB962C8B-B14F-4D97-AF65-F5344CB8AC3E}">
        <p14:creationId xmlns:p14="http://schemas.microsoft.com/office/powerpoint/2010/main" val="1541839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1st question I have is that "...". In this question, I've applied longitude and latitude to map each rental. From using Room type as a legend, we can clearly see that "Entire Space" which is in blue, is the most popular rental type in NYC. </a:t>
            </a:r>
          </a:p>
        </p:txBody>
      </p:sp>
      <p:sp>
        <p:nvSpPr>
          <p:cNvPr id="4" name="Slide Number Placeholder 3"/>
          <p:cNvSpPr>
            <a:spLocks noGrp="1"/>
          </p:cNvSpPr>
          <p:nvPr>
            <p:ph type="sldNum" sz="quarter" idx="5"/>
          </p:nvPr>
        </p:nvSpPr>
        <p:spPr/>
        <p:txBody>
          <a:bodyPr/>
          <a:lstStyle/>
          <a:p>
            <a:fld id="{3FF1C44A-BEEC-9044-AC68-43A1A1F7ECE4}" type="slidenum">
              <a:rPr lang="en-US" smtClean="0"/>
              <a:t>3</a:t>
            </a:fld>
            <a:endParaRPr lang="en-US"/>
          </a:p>
        </p:txBody>
      </p:sp>
    </p:spTree>
    <p:extLst>
      <p:ext uri="{BB962C8B-B14F-4D97-AF65-F5344CB8AC3E}">
        <p14:creationId xmlns:p14="http://schemas.microsoft.com/office/powerpoint/2010/main" val="3357290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follow up with the popularity of entire space rentals in NYC, my 2nd question is "...". In this question, I've used square map and used "size" as marks for the Sum of Listings. I've also grouped "Boroughs" and used it as a Legend. It shows that majority of entire space listings is from Manhattan. In addition, the average room rate for entire space in Manhattan is not very cheap, it was somewhere between $200-$300, not even mention it could go up to $561 in </a:t>
            </a:r>
            <a:r>
              <a:rPr lang="en-US" dirty="0" err="1"/>
              <a:t>Tribecca</a:t>
            </a:r>
            <a:r>
              <a:rPr lang="en-US" dirty="0"/>
              <a:t>. </a:t>
            </a:r>
          </a:p>
        </p:txBody>
      </p:sp>
      <p:sp>
        <p:nvSpPr>
          <p:cNvPr id="4" name="Slide Number Placeholder 3"/>
          <p:cNvSpPr>
            <a:spLocks noGrp="1"/>
          </p:cNvSpPr>
          <p:nvPr>
            <p:ph type="sldNum" sz="quarter" idx="5"/>
          </p:nvPr>
        </p:nvSpPr>
        <p:spPr/>
        <p:txBody>
          <a:bodyPr/>
          <a:lstStyle/>
          <a:p>
            <a:fld id="{3FF1C44A-BEEC-9044-AC68-43A1A1F7ECE4}" type="slidenum">
              <a:rPr lang="en-US" smtClean="0"/>
              <a:t>4</a:t>
            </a:fld>
            <a:endParaRPr lang="en-US"/>
          </a:p>
        </p:txBody>
      </p:sp>
    </p:spTree>
    <p:extLst>
      <p:ext uri="{BB962C8B-B14F-4D97-AF65-F5344CB8AC3E}">
        <p14:creationId xmlns:p14="http://schemas.microsoft.com/office/powerpoint/2010/main" val="1225238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next slide, I'm going to talk about how many reviews per month does each borough have and then run a quick comparison on the top 2 reviewed boroughs. </a:t>
            </a:r>
          </a:p>
          <a:p>
            <a:endParaRPr lang="en-US" dirty="0"/>
          </a:p>
          <a:p>
            <a:r>
              <a:rPr lang="en-US" dirty="0"/>
              <a:t>We can see that based on the first quantitative chart, Manhattan and Brooklyn were the most reviewed boroughs on Airbnb (with more than 21k reviews per month), followed by Queens with slightly under 9k reviews. The least reviewed boroughs could be mentioned with Bronx (under 2k) and Staten Island (only under 1k reviews per month).</a:t>
            </a:r>
          </a:p>
          <a:p>
            <a:endParaRPr lang="en-US" dirty="0"/>
          </a:p>
          <a:p>
            <a:r>
              <a:rPr lang="en-US" dirty="0"/>
              <a:t>Onto the next one, I've picked Manhattan and Brooklyn and created a set called "Top 2 reviewed boroughs around NYC" to show you some fun comparisons. Looking at the chart at the bottom, we can see even though there're some neighborhoods in Brooklyn has more reviews per months than Hell's Kitchen in Manhattan, the average reviews per month in Manhattan was not a lot, but still slightly higher than Brooklyn. In my opinion, one of the reasons could be because there're more small neighborhoods in Brooklyn than in Manhattan. </a:t>
            </a:r>
          </a:p>
        </p:txBody>
      </p:sp>
      <p:sp>
        <p:nvSpPr>
          <p:cNvPr id="4" name="Slide Number Placeholder 3"/>
          <p:cNvSpPr>
            <a:spLocks noGrp="1"/>
          </p:cNvSpPr>
          <p:nvPr>
            <p:ph type="sldNum" sz="quarter" idx="5"/>
          </p:nvPr>
        </p:nvSpPr>
        <p:spPr/>
        <p:txBody>
          <a:bodyPr/>
          <a:lstStyle/>
          <a:p>
            <a:fld id="{3FF1C44A-BEEC-9044-AC68-43A1A1F7ECE4}" type="slidenum">
              <a:rPr lang="en-US" smtClean="0"/>
              <a:t>5</a:t>
            </a:fld>
            <a:endParaRPr lang="en-US"/>
          </a:p>
        </p:txBody>
      </p:sp>
    </p:spTree>
    <p:extLst>
      <p:ext uri="{BB962C8B-B14F-4D97-AF65-F5344CB8AC3E}">
        <p14:creationId xmlns:p14="http://schemas.microsoft.com/office/powerpoint/2010/main" val="302155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the popularity of Entire space rentals in NYC, my next business question is: "How many listings are there do Airbnb hosts in Manhattan with entire space have?"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scatter plot is showing all hosts with entire space in Manhattan and as we can see, the average listings per host with entire space rental in Manhattan 23 rentals. However, there're a few huge numbers ( 1 is 50k and 1 is 100k) that seem not to be in the same range as the rest.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That encouraged me to weed out the big numbers in order to make it more accurate for comparisons. So I've made a second scatter plot that ranges from 1 to 10,000 rentals only. That spreads out well and shows us a more stable density of rental ownerships. As a result, most hosts who own entire space in Manhattan mainly own under 2,000 rentals. </a:t>
            </a:r>
          </a:p>
        </p:txBody>
      </p:sp>
      <p:sp>
        <p:nvSpPr>
          <p:cNvPr id="4" name="Slide Number Placeholder 3"/>
          <p:cNvSpPr>
            <a:spLocks noGrp="1"/>
          </p:cNvSpPr>
          <p:nvPr>
            <p:ph type="sldNum" sz="quarter" idx="5"/>
          </p:nvPr>
        </p:nvSpPr>
        <p:spPr/>
        <p:txBody>
          <a:bodyPr/>
          <a:lstStyle/>
          <a:p>
            <a:fld id="{3FF1C44A-BEEC-9044-AC68-43A1A1F7ECE4}" type="slidenum">
              <a:rPr lang="en-US" smtClean="0"/>
              <a:t>6</a:t>
            </a:fld>
            <a:endParaRPr lang="en-US"/>
          </a:p>
        </p:txBody>
      </p:sp>
    </p:spTree>
    <p:extLst>
      <p:ext uri="{BB962C8B-B14F-4D97-AF65-F5344CB8AC3E}">
        <p14:creationId xmlns:p14="http://schemas.microsoft.com/office/powerpoint/2010/main" val="1793766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let's do a comparison in room rate between Airbnb rentals, average 1-star and 2-star hotel in NYC. </a:t>
            </a:r>
          </a:p>
          <a:p>
            <a:endParaRPr lang="en-US" dirty="0"/>
          </a:p>
          <a:p>
            <a:r>
              <a:rPr lang="en-US" dirty="0"/>
              <a:t>I've filtered only Entire Space and Private Room as they're similar with regular hotel room. I've also calculated the average Airbnb rental rate, added 1-star hotel rate and 2-star hotel rate to $100 and $150 as reference lines according to NYC hotel average room rate in 2019.</a:t>
            </a:r>
          </a:p>
          <a:p>
            <a:endParaRPr lang="en-US" dirty="0"/>
          </a:p>
          <a:p>
            <a:r>
              <a:rPr lang="en-US" dirty="0"/>
              <a:t>By looking at the chart, it's suggested that average room rate for private room in general is most affordable, followed with 1-star hotel, 2-star hotel. Average room rate for entire space is the most expensive, especially in Manhattan.</a:t>
            </a:r>
          </a:p>
          <a:p>
            <a:endParaRPr lang="en-US" dirty="0"/>
          </a:p>
          <a:p>
            <a:r>
              <a:rPr lang="en-US" dirty="0"/>
              <a:t>To conclude, it seems to make more sense to stay in a private room or 1-star hotel if people traveled on a budget. </a:t>
            </a:r>
          </a:p>
          <a:p>
            <a:endParaRPr lang="en-US" dirty="0"/>
          </a:p>
          <a:p>
            <a:r>
              <a:rPr lang="en-US" dirty="0"/>
              <a:t>On another hand, staying in a 2-star hotel room will give better money value such as amenities and check-in services given paying the same price for entire space in expensive areas like Manhattan, Brooklyn or Staten Island. </a:t>
            </a:r>
          </a:p>
        </p:txBody>
      </p:sp>
      <p:sp>
        <p:nvSpPr>
          <p:cNvPr id="4" name="Slide Number Placeholder 3"/>
          <p:cNvSpPr>
            <a:spLocks noGrp="1"/>
          </p:cNvSpPr>
          <p:nvPr>
            <p:ph type="sldNum" sz="quarter" idx="5"/>
          </p:nvPr>
        </p:nvSpPr>
        <p:spPr/>
        <p:txBody>
          <a:bodyPr/>
          <a:lstStyle/>
          <a:p>
            <a:fld id="{3FF1C44A-BEEC-9044-AC68-43A1A1F7ECE4}" type="slidenum">
              <a:rPr lang="en-US" smtClean="0"/>
              <a:t>7</a:t>
            </a:fld>
            <a:endParaRPr lang="en-US"/>
          </a:p>
        </p:txBody>
      </p:sp>
    </p:spTree>
    <p:extLst>
      <p:ext uri="{BB962C8B-B14F-4D97-AF65-F5344CB8AC3E}">
        <p14:creationId xmlns:p14="http://schemas.microsoft.com/office/powerpoint/2010/main" val="2077079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but not least, I'd love to finalize some thoughts on this project. </a:t>
            </a:r>
          </a:p>
          <a:p>
            <a:endParaRPr lang="en-US" dirty="0"/>
          </a:p>
          <a:p>
            <a:r>
              <a:rPr lang="en-US" dirty="0"/>
              <a:t>Location: Understand patterns in popularity across different neighborhoods or cities. Identify areas with high demand and consider expanding or adjusting listings accordingly.</a:t>
            </a:r>
          </a:p>
          <a:p>
            <a:endParaRPr lang="en-US" dirty="0"/>
          </a:p>
          <a:p>
            <a:r>
              <a:rPr lang="en-US" dirty="0"/>
              <a:t>Rental ownerships: Understand rental ownerships and the amounts of properties they contract with Airbnb helps to learn and understand the market. </a:t>
            </a:r>
          </a:p>
          <a:p>
            <a:endParaRPr lang="en-US" dirty="0"/>
          </a:p>
          <a:p>
            <a:r>
              <a:rPr lang="en-US" dirty="0"/>
              <a:t>Price Sensitivity: Insights into price elasticity can inform pricing strategies to maximize profitability while remaining competitive.</a:t>
            </a:r>
          </a:p>
          <a:p>
            <a:endParaRPr lang="en-US" dirty="0"/>
          </a:p>
          <a:p>
            <a:r>
              <a:rPr lang="en-US" dirty="0"/>
              <a:t>Recommendation for improvements: Adjustments to pricing strategies, investment in specific amenities, or targeted marketing campaigns.</a:t>
            </a:r>
          </a:p>
          <a:p>
            <a:endParaRPr lang="en-US" dirty="0"/>
          </a:p>
          <a:p>
            <a:endParaRPr lang="en-US" dirty="0"/>
          </a:p>
        </p:txBody>
      </p:sp>
      <p:sp>
        <p:nvSpPr>
          <p:cNvPr id="4" name="Slide Number Placeholder 3"/>
          <p:cNvSpPr>
            <a:spLocks noGrp="1"/>
          </p:cNvSpPr>
          <p:nvPr>
            <p:ph type="sldNum" sz="quarter" idx="5"/>
          </p:nvPr>
        </p:nvSpPr>
        <p:spPr/>
        <p:txBody>
          <a:bodyPr/>
          <a:lstStyle/>
          <a:p>
            <a:fld id="{3FF1C44A-BEEC-9044-AC68-43A1A1F7ECE4}" type="slidenum">
              <a:rPr lang="en-US" smtClean="0"/>
              <a:t>8</a:t>
            </a:fld>
            <a:endParaRPr lang="en-US"/>
          </a:p>
        </p:txBody>
      </p:sp>
    </p:spTree>
    <p:extLst>
      <p:ext uri="{BB962C8B-B14F-4D97-AF65-F5344CB8AC3E}">
        <p14:creationId xmlns:p14="http://schemas.microsoft.com/office/powerpoint/2010/main" val="6999051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6/1/24</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3365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6/1/24</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36762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6/1/24</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21042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6/1/24</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65105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6/1/24</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11489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6/1/24</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94724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6/1/24</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917507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6/1/24</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90475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6/1/24</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311884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6/1/24</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96519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6/1/24</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72708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6/1/24</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023499602"/>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sv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4.png"/><Relationship Id="rId4" Type="http://schemas.openxmlformats.org/officeDocument/2006/relationships/notesSlide" Target="../notesSlides/notesSlide8.xml"/><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plash of colors on a white surface">
            <a:extLst>
              <a:ext uri="{FF2B5EF4-FFF2-40B4-BE49-F238E27FC236}">
                <a16:creationId xmlns:a16="http://schemas.microsoft.com/office/drawing/2014/main" id="{D54E9A8E-B5AE-CD94-9893-0294E39E0797}"/>
              </a:ext>
            </a:extLst>
          </p:cNvPr>
          <p:cNvPicPr>
            <a:picLocks noChangeAspect="1"/>
          </p:cNvPicPr>
          <p:nvPr/>
        </p:nvPicPr>
        <p:blipFill rotWithShape="1">
          <a:blip r:embed="rId5"/>
          <a:srcRect t="2508" b="22492"/>
          <a:stretch/>
        </p:blipFill>
        <p:spPr>
          <a:xfrm>
            <a:off x="20" y="10"/>
            <a:ext cx="12191981" cy="6857990"/>
          </a:xfrm>
          <a:prstGeom prst="rect">
            <a:avLst/>
          </a:prstGeom>
        </p:spPr>
      </p:pic>
      <p:sp>
        <p:nvSpPr>
          <p:cNvPr id="39" name="Rectangle 38">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E74982-AEC4-27FA-5E55-36B9A1C078C9}"/>
              </a:ext>
            </a:extLst>
          </p:cNvPr>
          <p:cNvSpPr>
            <a:spLocks noGrp="1"/>
          </p:cNvSpPr>
          <p:nvPr>
            <p:ph type="ctrTitle"/>
          </p:nvPr>
        </p:nvSpPr>
        <p:spPr>
          <a:xfrm>
            <a:off x="477981" y="1122363"/>
            <a:ext cx="4933468" cy="3204134"/>
          </a:xfrm>
        </p:spPr>
        <p:txBody>
          <a:bodyPr anchor="b">
            <a:normAutofit/>
          </a:bodyPr>
          <a:lstStyle/>
          <a:p>
            <a:r>
              <a:rPr lang="en-US" sz="5400" dirty="0">
                <a:solidFill>
                  <a:schemeClr val="bg1"/>
                </a:solidFill>
              </a:rPr>
              <a:t>Final Presentation</a:t>
            </a:r>
          </a:p>
        </p:txBody>
      </p:sp>
      <p:sp>
        <p:nvSpPr>
          <p:cNvPr id="3" name="Subtitle 2">
            <a:extLst>
              <a:ext uri="{FF2B5EF4-FFF2-40B4-BE49-F238E27FC236}">
                <a16:creationId xmlns:a16="http://schemas.microsoft.com/office/drawing/2014/main" id="{95B286DA-D38B-7D14-3E9A-FEDD1DDFD87B}"/>
              </a:ext>
            </a:extLst>
          </p:cNvPr>
          <p:cNvSpPr>
            <a:spLocks noGrp="1"/>
          </p:cNvSpPr>
          <p:nvPr>
            <p:ph type="subTitle" idx="1"/>
          </p:nvPr>
        </p:nvSpPr>
        <p:spPr>
          <a:xfrm>
            <a:off x="477980" y="4872922"/>
            <a:ext cx="4023359" cy="1208141"/>
          </a:xfrm>
        </p:spPr>
        <p:txBody>
          <a:bodyPr>
            <a:normAutofit/>
          </a:bodyPr>
          <a:lstStyle/>
          <a:p>
            <a:r>
              <a:rPr lang="en-US" sz="2000" dirty="0">
                <a:solidFill>
                  <a:schemeClr val="bg1"/>
                </a:solidFill>
              </a:rPr>
              <a:t>MGT 586- Data Visualization </a:t>
            </a:r>
          </a:p>
          <a:p>
            <a:r>
              <a:rPr lang="en-US" sz="2000" dirty="0">
                <a:solidFill>
                  <a:schemeClr val="bg1"/>
                </a:solidFill>
              </a:rPr>
              <a:t>Thuy Nguyen</a:t>
            </a:r>
          </a:p>
        </p:txBody>
      </p:sp>
      <p:sp>
        <p:nvSpPr>
          <p:cNvPr id="41" name="Rectangle 4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Camera 14">
            <a:extLst>
              <a:ext uri="{FF2B5EF4-FFF2-40B4-BE49-F238E27FC236}">
                <a16:creationId xmlns:a16="http://schemas.microsoft.com/office/drawing/2014/main" id="{3D73C147-77FD-2CB7-51E9-3B5D8E95326E}"/>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052304" y="4718304"/>
            <a:ext cx="2057400" cy="2057400"/>
          </a:xfrm>
          <a:prstGeom prst="ellipse">
            <a:avLst/>
          </a:prstGeom>
        </p:spPr>
      </p:pic>
      <p:pic>
        <p:nvPicPr>
          <p:cNvPr id="33" name="Audio 32">
            <a:extLst>
              <a:ext uri="{FF2B5EF4-FFF2-40B4-BE49-F238E27FC236}">
                <a16:creationId xmlns:a16="http://schemas.microsoft.com/office/drawing/2014/main" id="{2201357F-70A2-9153-B023-DF6B0F6A4B4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253849362"/>
      </p:ext>
    </p:extLst>
  </p:cSld>
  <p:clrMapOvr>
    <a:masterClrMapping/>
  </p:clrMapOvr>
  <mc:AlternateContent xmlns:mc="http://schemas.openxmlformats.org/markup-compatibility/2006">
    <mc:Choice xmlns:p14="http://schemas.microsoft.com/office/powerpoint/2010/main" Requires="p14">
      <p:transition spd="slow" p14:dur="1200" advTm="12392">
        <p:zoom/>
      </p:transition>
    </mc:Choice>
    <mc:Fallback>
      <p:transition spd="slow" advTm="12392">
        <p:zo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par>
                                <p:cTn id="7" presetID="10" presetClass="entr" presetSubtype="0" fill="hold" grpId="0" nodeType="withEffect">
                                  <p:stCondLst>
                                    <p:cond delay="10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par>
                                <p:cTn id="10" presetID="10" presetClass="entr" presetSubtype="0" fill="hold" grpId="0" nodeType="withEffect">
                                  <p:stCondLst>
                                    <p:cond delay="2000"/>
                                  </p:stCondLst>
                                  <p:iterate type="lt">
                                    <p:tmPct val="10000"/>
                                  </p:iterate>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400"/>
                                        <p:tgtEl>
                                          <p:spTgt spid="3">
                                            <p:txEl>
                                              <p:pRg st="0" end="0"/>
                                            </p:txEl>
                                          </p:spTgt>
                                        </p:tgtEl>
                                      </p:cBhvr>
                                    </p:animEffect>
                                  </p:childTnLst>
                                </p:cTn>
                              </p:par>
                              <p:par>
                                <p:cTn id="13" presetID="10" presetClass="entr" presetSubtype="0" fill="hold" grpId="0" nodeType="with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6" fill="hold" display="0">
                  <p:stCondLst>
                    <p:cond delay="indefinite"/>
                  </p:stCondLst>
                  <p:endCondLst>
                    <p:cond evt="onStopAudio" delay="0">
                      <p:tgtEl>
                        <p:sldTgt/>
                      </p:tgtEl>
                    </p:cond>
                  </p:endCondLst>
                </p:cTn>
                <p:tgtEl>
                  <p:spTgt spid="33"/>
                </p:tgtEl>
              </p:cMediaNode>
            </p:audio>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7" name="Rectangle 2066">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69" name="Rectangle 2068">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6D8844D-7128-3887-CD87-77EC462830B3}"/>
              </a:ext>
            </a:extLst>
          </p:cNvPr>
          <p:cNvSpPr>
            <a:spLocks noGrp="1"/>
          </p:cNvSpPr>
          <p:nvPr>
            <p:ph type="title"/>
          </p:nvPr>
        </p:nvSpPr>
        <p:spPr>
          <a:xfrm>
            <a:off x="841247" y="978619"/>
            <a:ext cx="3410712" cy="1106424"/>
          </a:xfrm>
        </p:spPr>
        <p:txBody>
          <a:bodyPr>
            <a:normAutofit/>
          </a:bodyPr>
          <a:lstStyle/>
          <a:p>
            <a:pPr algn="ctr"/>
            <a:r>
              <a:rPr lang="en-US" sz="2400" dirty="0"/>
              <a:t>Introduction</a:t>
            </a:r>
          </a:p>
        </p:txBody>
      </p:sp>
      <p:sp>
        <p:nvSpPr>
          <p:cNvPr id="2071" name="Rectangle 2070">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73" name="Rectangle 2072">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F3AF8C1-E528-7BBE-2862-148B030E93F0}"/>
              </a:ext>
            </a:extLst>
          </p:cNvPr>
          <p:cNvSpPr>
            <a:spLocks noGrp="1"/>
          </p:cNvSpPr>
          <p:nvPr>
            <p:ph idx="1"/>
          </p:nvPr>
        </p:nvSpPr>
        <p:spPr>
          <a:xfrm>
            <a:off x="841248" y="2252870"/>
            <a:ext cx="3412219" cy="3560251"/>
          </a:xfrm>
        </p:spPr>
        <p:txBody>
          <a:bodyPr>
            <a:normAutofit/>
          </a:bodyPr>
          <a:lstStyle/>
          <a:p>
            <a:r>
              <a:rPr lang="en-US" sz="1700" dirty="0"/>
              <a:t>New York City Airbnb Open Data from </a:t>
            </a:r>
            <a:r>
              <a:rPr lang="en-US" sz="1700" dirty="0" err="1"/>
              <a:t>Kraggle</a:t>
            </a:r>
            <a:r>
              <a:rPr lang="en-US" sz="1700" dirty="0"/>
              <a:t>. This dataset describes the listing activity and metrics in NYC, NY for 2019. </a:t>
            </a:r>
          </a:p>
          <a:p>
            <a:r>
              <a:rPr lang="en-US" sz="1700" dirty="0"/>
              <a:t>Learning purposes of choosing this dataset: Exploration/ Visualization/ Prediction</a:t>
            </a:r>
          </a:p>
        </p:txBody>
      </p:sp>
      <p:pic>
        <p:nvPicPr>
          <p:cNvPr id="2050" name="Picture 2" descr="Home Insurance for Airbnb: Protection beyond the basics">
            <a:extLst>
              <a:ext uri="{FF2B5EF4-FFF2-40B4-BE49-F238E27FC236}">
                <a16:creationId xmlns:a16="http://schemas.microsoft.com/office/drawing/2014/main" id="{DA629646-FEF9-DB99-5EA0-60AC28387DEB}"/>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120640" y="882396"/>
            <a:ext cx="6656832" cy="49926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1A424C6-7EA7-A7A1-224E-517C83913083}"/>
              </a:ext>
            </a:extLst>
          </p:cNvPr>
          <p:cNvSpPr txBox="1"/>
          <p:nvPr/>
        </p:nvSpPr>
        <p:spPr>
          <a:xfrm>
            <a:off x="-3222885" y="-2413416"/>
            <a:ext cx="184731" cy="369332"/>
          </a:xfrm>
          <a:prstGeom prst="rect">
            <a:avLst/>
          </a:prstGeom>
          <a:noFill/>
        </p:spPr>
        <p:txBody>
          <a:bodyPr wrap="none" rtlCol="0">
            <a:spAutoFit/>
          </a:bodyPr>
          <a:lstStyle/>
          <a:p>
            <a:endParaRPr lang="en-US" dirty="0"/>
          </a:p>
        </p:txBody>
      </p:sp>
      <p:pic>
        <p:nvPicPr>
          <p:cNvPr id="2049" name="Audio 2048">
            <a:extLst>
              <a:ext uri="{FF2B5EF4-FFF2-40B4-BE49-F238E27FC236}">
                <a16:creationId xmlns:a16="http://schemas.microsoft.com/office/drawing/2014/main" id="{8BFD7666-3844-B806-C6DE-13F340B2992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613734615"/>
      </p:ext>
    </p:extLst>
  </p:cSld>
  <p:clrMapOvr>
    <a:masterClrMapping/>
  </p:clrMapOvr>
  <mc:AlternateContent xmlns:mc="http://schemas.openxmlformats.org/markup-compatibility/2006">
    <mc:Choice xmlns:p14="http://schemas.microsoft.com/office/powerpoint/2010/main" Requires="p14">
      <p:transition spd="slow" p14:dur="1300" advTm="54076">
        <p14:pan dir="u"/>
      </p:transition>
    </mc:Choice>
    <mc:Fallback>
      <p:transition spd="slow" advTm="5407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4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4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21" name="Rectangle 3120">
            <a:extLst>
              <a:ext uri="{FF2B5EF4-FFF2-40B4-BE49-F238E27FC236}">
                <a16:creationId xmlns:a16="http://schemas.microsoft.com/office/drawing/2014/main" id="{3CE5203E-F2D1-469A-A50E-9C665421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11" descr="A map of a city&#10;&#10;Description automatically generated">
            <a:extLst>
              <a:ext uri="{FF2B5EF4-FFF2-40B4-BE49-F238E27FC236}">
                <a16:creationId xmlns:a16="http://schemas.microsoft.com/office/drawing/2014/main" id="{0BD4ABB4-1293-D07F-8ECF-9BDC64C5F142}"/>
              </a:ext>
            </a:extLst>
          </p:cNvPr>
          <p:cNvPicPr>
            <a:picLocks noChangeAspect="1"/>
          </p:cNvPicPr>
          <p:nvPr/>
        </p:nvPicPr>
        <p:blipFill rotWithShape="1">
          <a:blip r:embed="rId5"/>
          <a:srcRect l="1066" r="3" b="3"/>
          <a:stretch/>
        </p:blipFill>
        <p:spPr>
          <a:xfrm>
            <a:off x="-660196" y="809440"/>
            <a:ext cx="7644983" cy="5144282"/>
          </a:xfrm>
          <a:prstGeom prst="rect">
            <a:avLst/>
          </a:prstGeom>
        </p:spPr>
      </p:pic>
      <p:sp useBgFill="1">
        <p:nvSpPr>
          <p:cNvPr id="3123" name="Rectangle 3122">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4590" y="633619"/>
            <a:ext cx="5457817"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25" name="Rectangle 3124">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0582" y="1185618"/>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27" name="Rectangle 3126">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2473" y="2185416"/>
            <a:ext cx="4446484"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Content Placeholder 54">
            <a:extLst>
              <a:ext uri="{FF2B5EF4-FFF2-40B4-BE49-F238E27FC236}">
                <a16:creationId xmlns:a16="http://schemas.microsoft.com/office/drawing/2014/main" id="{812B6FEE-76E2-1998-6EA3-84009E207660}"/>
              </a:ext>
            </a:extLst>
          </p:cNvPr>
          <p:cNvSpPr>
            <a:spLocks noGrp="1"/>
          </p:cNvSpPr>
          <p:nvPr>
            <p:ph idx="1"/>
          </p:nvPr>
        </p:nvSpPr>
        <p:spPr>
          <a:xfrm>
            <a:off x="6631905" y="1043524"/>
            <a:ext cx="4607052" cy="1132748"/>
          </a:xfrm>
        </p:spPr>
        <p:txBody>
          <a:bodyPr>
            <a:normAutofit/>
          </a:bodyPr>
          <a:lstStyle/>
          <a:p>
            <a:pPr marL="0" indent="0" algn="ctr">
              <a:buNone/>
            </a:pPr>
            <a:r>
              <a:rPr lang="en-US" b="1" dirty="0">
                <a:latin typeface="+mj-lt"/>
              </a:rPr>
              <a:t>Which kind of Airbnb rental is most popular in NYC area?</a:t>
            </a:r>
          </a:p>
        </p:txBody>
      </p:sp>
      <p:pic>
        <p:nvPicPr>
          <p:cNvPr id="3076" name="Picture 4" descr="NYC No Fee Apartments With Housekeeping &amp; Zero Broker Fees">
            <a:extLst>
              <a:ext uri="{FF2B5EF4-FFF2-40B4-BE49-F238E27FC236}">
                <a16:creationId xmlns:a16="http://schemas.microsoft.com/office/drawing/2014/main" id="{E2C3CF74-D5BD-C397-A2DA-28F05E1EAAC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635" r="8602" b="1"/>
          <a:stretch/>
        </p:blipFill>
        <p:spPr bwMode="auto">
          <a:xfrm>
            <a:off x="6324590" y="2340844"/>
            <a:ext cx="5457817" cy="3337561"/>
          </a:xfrm>
          <a:prstGeom prst="rect">
            <a:avLst/>
          </a:prstGeom>
          <a:noFill/>
          <a:extLst>
            <a:ext uri="{909E8E84-426E-40DD-AFC4-6F175D3DCCD1}">
              <a14:hiddenFill xmlns:a14="http://schemas.microsoft.com/office/drawing/2010/main">
                <a:solidFill>
                  <a:srgbClr val="FFFFFF"/>
                </a:solidFill>
              </a14:hiddenFill>
            </a:ext>
          </a:extLst>
        </p:spPr>
      </p:pic>
      <p:pic>
        <p:nvPicPr>
          <p:cNvPr id="147" name="Audio 146">
            <a:extLst>
              <a:ext uri="{FF2B5EF4-FFF2-40B4-BE49-F238E27FC236}">
                <a16:creationId xmlns:a16="http://schemas.microsoft.com/office/drawing/2014/main" id="{7D9B5A4A-BBA2-6EDD-2A30-77B1D235DEE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3809677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7139">
        <p15:prstTrans prst="peelOff"/>
      </p:transition>
    </mc:Choice>
    <mc:Fallback>
      <p:transition spd="slow" advTm="2713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16" name="Rectangle 4115">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17" name="Rectangle 4116">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118" name="Rectangle 4117">
            <a:extLst>
              <a:ext uri="{FF2B5EF4-FFF2-40B4-BE49-F238E27FC236}">
                <a16:creationId xmlns:a16="http://schemas.microsoft.com/office/drawing/2014/main" id="{C0D35DEF-6008-463B-83B3-F65035F09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19" name="Rectangle 4118">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4716089"/>
            <a:ext cx="11097349" cy="1573149"/>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447411-D72E-75E3-A708-4982CBE05797}"/>
              </a:ext>
            </a:extLst>
          </p:cNvPr>
          <p:cNvSpPr>
            <a:spLocks noGrp="1"/>
          </p:cNvSpPr>
          <p:nvPr>
            <p:ph type="title"/>
          </p:nvPr>
        </p:nvSpPr>
        <p:spPr>
          <a:xfrm>
            <a:off x="868680" y="4816862"/>
            <a:ext cx="5001768" cy="1371600"/>
          </a:xfrm>
        </p:spPr>
        <p:txBody>
          <a:bodyPr vert="horz" lIns="91440" tIns="45720" rIns="91440" bIns="45720" rtlCol="0" anchor="ctr">
            <a:noAutofit/>
          </a:bodyPr>
          <a:lstStyle/>
          <a:p>
            <a:pPr algn="ctr"/>
            <a:r>
              <a:rPr lang="en-US" sz="2400" dirty="0">
                <a:effectLst/>
              </a:rPr>
              <a:t>Which borough has the highest number of entire space listings and what is their neighborhoods' average room rate?</a:t>
            </a:r>
            <a:endParaRPr lang="en-US" sz="2400" dirty="0"/>
          </a:p>
        </p:txBody>
      </p:sp>
      <p:pic>
        <p:nvPicPr>
          <p:cNvPr id="4100" name="Picture 4" descr="New York City Map Art 8 X 10 - Etsy">
            <a:extLst>
              <a:ext uri="{FF2B5EF4-FFF2-40B4-BE49-F238E27FC236}">
                <a16:creationId xmlns:a16="http://schemas.microsoft.com/office/drawing/2014/main" id="{481439C5-EC56-04A4-138F-A75AB01EFCAD}"/>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40836" y="801151"/>
            <a:ext cx="2295305" cy="310176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extLst>
              <a:ext uri="{FF2B5EF4-FFF2-40B4-BE49-F238E27FC236}">
                <a16:creationId xmlns:a16="http://schemas.microsoft.com/office/drawing/2014/main" id="{D53C4798-77C4-F557-8EEE-1710A660EFB3}"/>
              </a:ext>
            </a:extLst>
          </p:cNvPr>
          <p:cNvPicPr>
            <a:picLocks noChangeAspect="1"/>
          </p:cNvPicPr>
          <p:nvPr/>
        </p:nvPicPr>
        <p:blipFill>
          <a:blip r:embed="rId6"/>
          <a:stretch>
            <a:fillRect/>
          </a:stretch>
        </p:blipFill>
        <p:spPr>
          <a:xfrm>
            <a:off x="3203007" y="53198"/>
            <a:ext cx="8699667" cy="4597669"/>
          </a:xfrm>
          <a:prstGeom prst="rect">
            <a:avLst/>
          </a:prstGeom>
        </p:spPr>
      </p:pic>
      <p:sp>
        <p:nvSpPr>
          <p:cNvPr id="4120" name="Rectangle 4119">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5175711"/>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15" name="Rectangle 4114">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5271" y="5483123"/>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110" name="Audio 4109">
            <a:extLst>
              <a:ext uri="{FF2B5EF4-FFF2-40B4-BE49-F238E27FC236}">
                <a16:creationId xmlns:a16="http://schemas.microsoft.com/office/drawing/2014/main" id="{A7249822-6586-0BA0-C996-D75F6EAD891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74399575"/>
      </p:ext>
    </p:extLst>
  </p:cSld>
  <p:clrMapOvr>
    <a:masterClrMapping/>
  </p:clrMapOvr>
  <mc:AlternateContent xmlns:mc="http://schemas.openxmlformats.org/markup-compatibility/2006">
    <mc:Choice xmlns:p14="http://schemas.microsoft.com/office/powerpoint/2010/main" Requires="p14">
      <p:transition spd="slow" p14:dur="1600" advTm="55625">
        <p14:prism isContent="1" isInverted="1"/>
      </p:transition>
    </mc:Choice>
    <mc:Fallback>
      <p:transition spd="slow" advTm="5562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10"/>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110"/>
                </p:tgtEl>
              </p:cMediaNode>
            </p:audio>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0" name="Rectangle 79">
            <a:extLst>
              <a:ext uri="{FF2B5EF4-FFF2-40B4-BE49-F238E27FC236}">
                <a16:creationId xmlns:a16="http://schemas.microsoft.com/office/drawing/2014/main" id="{96646FC9-C66D-4EC7-8310-0DD4ACC49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1" name="Rectangle 80">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BAB4598-63B8-054E-B724-FC75E786222E}"/>
              </a:ext>
            </a:extLst>
          </p:cNvPr>
          <p:cNvSpPr>
            <a:spLocks noGrp="1"/>
          </p:cNvSpPr>
          <p:nvPr>
            <p:ph type="title"/>
          </p:nvPr>
        </p:nvSpPr>
        <p:spPr>
          <a:xfrm>
            <a:off x="1861392" y="201661"/>
            <a:ext cx="8586752" cy="989733"/>
          </a:xfrm>
        </p:spPr>
        <p:txBody>
          <a:bodyPr vert="horz" lIns="91440" tIns="45720" rIns="91440" bIns="45720" rtlCol="0" anchor="ctr">
            <a:noAutofit/>
          </a:bodyPr>
          <a:lstStyle/>
          <a:p>
            <a:pPr algn="ctr"/>
            <a:r>
              <a:rPr lang="en-US" sz="2400" dirty="0">
                <a:solidFill>
                  <a:srgbClr val="333333"/>
                </a:solidFill>
                <a:effectLst/>
              </a:rPr>
              <a:t> How many reviews per month does each borough have? </a:t>
            </a:r>
            <a:br>
              <a:rPr lang="en-US" sz="2400" dirty="0">
                <a:effectLst/>
              </a:rPr>
            </a:br>
            <a:r>
              <a:rPr lang="en-US" sz="2400" dirty="0">
                <a:solidFill>
                  <a:srgbClr val="333333"/>
                </a:solidFill>
              </a:rPr>
              <a:t>Quick c</a:t>
            </a:r>
            <a:r>
              <a:rPr lang="en-US" sz="2400" dirty="0">
                <a:solidFill>
                  <a:srgbClr val="333333"/>
                </a:solidFill>
                <a:effectLst/>
              </a:rPr>
              <a:t>omparison on top reviewed boroughs in NYC.</a:t>
            </a:r>
            <a:endParaRPr lang="en-US" sz="2400" dirty="0"/>
          </a:p>
        </p:txBody>
      </p:sp>
      <p:sp>
        <p:nvSpPr>
          <p:cNvPr id="82" name="Rectangle: Rounded Corners 67">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Picture 4">
            <a:extLst>
              <a:ext uri="{FF2B5EF4-FFF2-40B4-BE49-F238E27FC236}">
                <a16:creationId xmlns:a16="http://schemas.microsoft.com/office/drawing/2014/main" id="{440234FF-D3E1-4E37-967A-0624F4A7FB8F}"/>
              </a:ext>
            </a:extLst>
          </p:cNvPr>
          <p:cNvPicPr>
            <a:picLocks noChangeAspect="1"/>
          </p:cNvPicPr>
          <p:nvPr/>
        </p:nvPicPr>
        <p:blipFill>
          <a:blip r:embed="rId5"/>
          <a:stretch>
            <a:fillRect/>
          </a:stretch>
        </p:blipFill>
        <p:spPr>
          <a:xfrm>
            <a:off x="447206" y="1817077"/>
            <a:ext cx="11297586" cy="1542787"/>
          </a:xfrm>
          <a:prstGeom prst="rect">
            <a:avLst/>
          </a:prstGeom>
        </p:spPr>
      </p:pic>
      <p:pic>
        <p:nvPicPr>
          <p:cNvPr id="20" name="Picture 19">
            <a:extLst>
              <a:ext uri="{FF2B5EF4-FFF2-40B4-BE49-F238E27FC236}">
                <a16:creationId xmlns:a16="http://schemas.microsoft.com/office/drawing/2014/main" id="{2D1A4DFD-C68C-A689-EEE1-017066A138F9}"/>
              </a:ext>
            </a:extLst>
          </p:cNvPr>
          <p:cNvPicPr>
            <a:picLocks noChangeAspect="1"/>
          </p:cNvPicPr>
          <p:nvPr/>
        </p:nvPicPr>
        <p:blipFill>
          <a:blip r:embed="rId6"/>
          <a:stretch>
            <a:fillRect/>
          </a:stretch>
        </p:blipFill>
        <p:spPr>
          <a:xfrm>
            <a:off x="2293115" y="3185722"/>
            <a:ext cx="7605769" cy="3556654"/>
          </a:xfrm>
          <a:prstGeom prst="rect">
            <a:avLst/>
          </a:prstGeom>
        </p:spPr>
      </p:pic>
      <p:pic>
        <p:nvPicPr>
          <p:cNvPr id="114" name="Audio 113">
            <a:extLst>
              <a:ext uri="{FF2B5EF4-FFF2-40B4-BE49-F238E27FC236}">
                <a16:creationId xmlns:a16="http://schemas.microsoft.com/office/drawing/2014/main" id="{085774E5-B11A-B69B-4848-712DEC1D8F5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06619144"/>
      </p:ext>
    </p:extLst>
  </p:cSld>
  <p:clrMapOvr>
    <a:masterClrMapping/>
  </p:clrMapOvr>
  <mc:AlternateContent xmlns:mc="http://schemas.openxmlformats.org/markup-compatibility/2006">
    <mc:Choice xmlns:p14="http://schemas.microsoft.com/office/powerpoint/2010/main" Requires="p14">
      <p:transition spd="slow" p14:dur="3400" advTm="86876">
        <p14:reveal/>
      </p:transition>
    </mc:Choice>
    <mc:Fallback>
      <p:transition spd="slow" advTm="8687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66" name="Rectangle 1165">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8" name="Rectangle 1167">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70" name="Rectangle 1169">
            <a:extLst>
              <a:ext uri="{FF2B5EF4-FFF2-40B4-BE49-F238E27FC236}">
                <a16:creationId xmlns:a16="http://schemas.microsoft.com/office/drawing/2014/main" id="{A9120B09-F6CA-437E-B1DE-587311BBB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72" name="Rectangle 1171">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463850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C969789-1E16-4DEE-1B9B-2F9DB20810C6}"/>
              </a:ext>
            </a:extLst>
          </p:cNvPr>
          <p:cNvSpPr>
            <a:spLocks noGrp="1"/>
          </p:cNvSpPr>
          <p:nvPr>
            <p:ph type="title"/>
          </p:nvPr>
        </p:nvSpPr>
        <p:spPr>
          <a:xfrm>
            <a:off x="2103121" y="4727173"/>
            <a:ext cx="7985759" cy="868823"/>
          </a:xfrm>
        </p:spPr>
        <p:txBody>
          <a:bodyPr vert="horz" lIns="91440" tIns="45720" rIns="91440" bIns="45720" rtlCol="0" anchor="ctr">
            <a:normAutofit/>
          </a:bodyPr>
          <a:lstStyle/>
          <a:p>
            <a:pPr algn="ctr"/>
            <a:r>
              <a:rPr lang="en-US" sz="2400" dirty="0">
                <a:effectLst/>
              </a:rPr>
              <a:t>How many listings are there do Airbnb hosts in Manhattan (with entire space) have?</a:t>
            </a:r>
            <a:endParaRPr lang="en-US" sz="2400" dirty="0"/>
          </a:p>
        </p:txBody>
      </p:sp>
      <p:sp>
        <p:nvSpPr>
          <p:cNvPr id="1174" name="Rectangle: Rounded Corners 1173">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562823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89" name="Picture 88">
            <a:extLst>
              <a:ext uri="{FF2B5EF4-FFF2-40B4-BE49-F238E27FC236}">
                <a16:creationId xmlns:a16="http://schemas.microsoft.com/office/drawing/2014/main" id="{B34D060A-FFAC-221D-D382-413D0FE9CBB9}"/>
              </a:ext>
            </a:extLst>
          </p:cNvPr>
          <p:cNvPicPr>
            <a:picLocks noChangeAspect="1"/>
          </p:cNvPicPr>
          <p:nvPr/>
        </p:nvPicPr>
        <p:blipFill>
          <a:blip r:embed="rId5"/>
          <a:stretch>
            <a:fillRect/>
          </a:stretch>
        </p:blipFill>
        <p:spPr>
          <a:xfrm>
            <a:off x="1039466" y="299258"/>
            <a:ext cx="4287511" cy="4094573"/>
          </a:xfrm>
          <a:prstGeom prst="rect">
            <a:avLst/>
          </a:prstGeom>
        </p:spPr>
      </p:pic>
      <p:pic>
        <p:nvPicPr>
          <p:cNvPr id="90" name="Picture 89">
            <a:extLst>
              <a:ext uri="{FF2B5EF4-FFF2-40B4-BE49-F238E27FC236}">
                <a16:creationId xmlns:a16="http://schemas.microsoft.com/office/drawing/2014/main" id="{96B39610-2C6B-3191-4700-9BCB50DDF810}"/>
              </a:ext>
            </a:extLst>
          </p:cNvPr>
          <p:cNvPicPr>
            <a:picLocks noChangeAspect="1"/>
          </p:cNvPicPr>
          <p:nvPr/>
        </p:nvPicPr>
        <p:blipFill>
          <a:blip r:embed="rId6"/>
          <a:stretch>
            <a:fillRect/>
          </a:stretch>
        </p:blipFill>
        <p:spPr>
          <a:xfrm>
            <a:off x="6842337" y="299258"/>
            <a:ext cx="4332882" cy="4094573"/>
          </a:xfrm>
          <a:prstGeom prst="rect">
            <a:avLst/>
          </a:prstGeom>
        </p:spPr>
      </p:pic>
      <p:pic>
        <p:nvPicPr>
          <p:cNvPr id="93" name="Audio 92">
            <a:extLst>
              <a:ext uri="{FF2B5EF4-FFF2-40B4-BE49-F238E27FC236}">
                <a16:creationId xmlns:a16="http://schemas.microsoft.com/office/drawing/2014/main" id="{A1A5A17B-83A1-41CE-E350-8A800766649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23441725"/>
      </p:ext>
    </p:extLst>
  </p:cSld>
  <p:clrMapOvr>
    <a:masterClrMapping/>
  </p:clrMapOvr>
  <mc:AlternateContent xmlns:mc="http://schemas.openxmlformats.org/markup-compatibility/2006">
    <mc:Choice xmlns:p14="http://schemas.microsoft.com/office/powerpoint/2010/main" Requires="p14">
      <p:transition spd="slow" p14:dur="1300" advTm="81224">
        <p14:pan dir="u"/>
      </p:transition>
    </mc:Choice>
    <mc:Fallback>
      <p:transition spd="slow" advTm="8122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3"/>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93"/>
                </p:tgtEl>
              </p:cMediaNode>
            </p:audio>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BDBEEB3-BC3E-6E76-4797-C38F50049B55}"/>
              </a:ext>
            </a:extLst>
          </p:cNvPr>
          <p:cNvSpPr>
            <a:spLocks noGrp="1"/>
          </p:cNvSpPr>
          <p:nvPr>
            <p:ph type="title"/>
          </p:nvPr>
        </p:nvSpPr>
        <p:spPr>
          <a:xfrm>
            <a:off x="473584" y="822064"/>
            <a:ext cx="4279382" cy="1106424"/>
          </a:xfrm>
        </p:spPr>
        <p:txBody>
          <a:bodyPr>
            <a:noAutofit/>
          </a:bodyPr>
          <a:lstStyle/>
          <a:p>
            <a:pPr algn="ctr"/>
            <a:r>
              <a:rPr lang="en-US" sz="2400" dirty="0">
                <a:effectLst/>
              </a:rPr>
              <a:t>Comparisons in price between Airbnb rentals, 1-star hotel and 2-star hotel.</a:t>
            </a:r>
            <a:endParaRPr lang="en-US" sz="2400" dirty="0"/>
          </a:p>
        </p:txBody>
      </p:sp>
      <p:sp>
        <p:nvSpPr>
          <p:cNvPr id="21" name="Rectangle 20">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a:extLst>
              <a:ext uri="{FF2B5EF4-FFF2-40B4-BE49-F238E27FC236}">
                <a16:creationId xmlns:a16="http://schemas.microsoft.com/office/drawing/2014/main" id="{A44ED9B6-BE83-954D-8DD3-6AFDCBABC3AD}"/>
              </a:ext>
            </a:extLst>
          </p:cNvPr>
          <p:cNvPicPr>
            <a:picLocks noChangeAspect="1"/>
          </p:cNvPicPr>
          <p:nvPr/>
        </p:nvPicPr>
        <p:blipFill>
          <a:blip r:embed="rId5"/>
          <a:stretch>
            <a:fillRect/>
          </a:stretch>
        </p:blipFill>
        <p:spPr>
          <a:xfrm>
            <a:off x="5120640" y="890717"/>
            <a:ext cx="6656832" cy="4975982"/>
          </a:xfrm>
          <a:prstGeom prst="rect">
            <a:avLst/>
          </a:prstGeom>
        </p:spPr>
      </p:pic>
      <p:pic>
        <p:nvPicPr>
          <p:cNvPr id="5122" name="Picture 2" descr="Airbnb vs Hotel: Which is Better? - Simply Quinoa">
            <a:extLst>
              <a:ext uri="{FF2B5EF4-FFF2-40B4-BE49-F238E27FC236}">
                <a16:creationId xmlns:a16="http://schemas.microsoft.com/office/drawing/2014/main" id="{6F08E7C7-4E03-220C-1639-591272873FF4}"/>
              </a:ext>
            </a:extLst>
          </p:cNvPr>
          <p:cNvPicPr>
            <a:picLocks noGrp="1" noChangeAspect="1" noChangeArrowheads="1"/>
          </p:cNvPicPr>
          <p:nvPr>
            <p:ph idx="1"/>
          </p:nvPr>
        </p:nvPicPr>
        <p:blipFill>
          <a:blip r:embed="rId6">
            <a:extLst>
              <a:ext uri="{28A0092B-C50C-407E-A947-70E740481C1C}">
                <a14:useLocalDpi xmlns:a14="http://schemas.microsoft.com/office/drawing/2010/main" val="0"/>
              </a:ext>
            </a:extLst>
          </a:blip>
          <a:srcRect/>
          <a:stretch>
            <a:fillRect/>
          </a:stretch>
        </p:blipFill>
        <p:spPr bwMode="auto">
          <a:xfrm>
            <a:off x="1141050" y="2148079"/>
            <a:ext cx="2816353" cy="3935534"/>
          </a:xfrm>
          <a:prstGeom prst="rect">
            <a:avLst/>
          </a:prstGeom>
          <a:noFill/>
          <a:extLst>
            <a:ext uri="{909E8E84-426E-40DD-AFC4-6F175D3DCCD1}">
              <a14:hiddenFill xmlns:a14="http://schemas.microsoft.com/office/drawing/2010/main">
                <a:solidFill>
                  <a:srgbClr val="FFFFFF"/>
                </a:solidFill>
              </a14:hiddenFill>
            </a:ext>
          </a:extLst>
        </p:spPr>
      </p:pic>
      <p:pic>
        <p:nvPicPr>
          <p:cNvPr id="41" name="Audio 40">
            <a:extLst>
              <a:ext uri="{FF2B5EF4-FFF2-40B4-BE49-F238E27FC236}">
                <a16:creationId xmlns:a16="http://schemas.microsoft.com/office/drawing/2014/main" id="{7B7B8037-DA1F-9DD5-FAEC-C07D2631CEE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42766261"/>
      </p:ext>
    </p:extLst>
  </p:cSld>
  <p:clrMapOvr>
    <a:masterClrMapping/>
  </p:clrMapOvr>
  <mc:AlternateContent xmlns:mc="http://schemas.openxmlformats.org/markup-compatibility/2006">
    <mc:Choice xmlns:p14="http://schemas.microsoft.com/office/powerpoint/2010/main" Requires="p14">
      <p:transition spd="slow" p14:dur="1400" advTm="105452">
        <p14:doors dir="vert"/>
      </p:transition>
    </mc:Choice>
    <mc:Fallback>
      <p:transition spd="slow" advTm="10545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1E1224E-6618-482E-BE87-321A7FC1C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C81F40-D289-8324-38FA-6253E4C19FE2}"/>
              </a:ext>
            </a:extLst>
          </p:cNvPr>
          <p:cNvSpPr>
            <a:spLocks noGrp="1"/>
          </p:cNvSpPr>
          <p:nvPr>
            <p:ph type="title"/>
          </p:nvPr>
        </p:nvSpPr>
        <p:spPr>
          <a:xfrm>
            <a:off x="659234" y="957447"/>
            <a:ext cx="3383280" cy="4943105"/>
          </a:xfrm>
        </p:spPr>
        <p:txBody>
          <a:bodyPr anchor="ctr">
            <a:normAutofit/>
          </a:bodyPr>
          <a:lstStyle/>
          <a:p>
            <a:r>
              <a:rPr lang="en-US"/>
              <a:t>Conclusions</a:t>
            </a:r>
          </a:p>
        </p:txBody>
      </p:sp>
      <p:sp>
        <p:nvSpPr>
          <p:cNvPr id="12" name="Rectangle 11">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8126"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234" y="6163056"/>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8718CE55-49CB-889E-FB71-3DC5B1878FAE}"/>
              </a:ext>
            </a:extLst>
          </p:cNvPr>
          <p:cNvGraphicFramePr>
            <a:graphicFrameLocks noGrp="1"/>
          </p:cNvGraphicFramePr>
          <p:nvPr>
            <p:ph idx="1"/>
            <p:extLst>
              <p:ext uri="{D42A27DB-BD31-4B8C-83A1-F6EECF244321}">
                <p14:modId xmlns:p14="http://schemas.microsoft.com/office/powerpoint/2010/main" val="1716003941"/>
              </p:ext>
            </p:extLst>
          </p:nvPr>
        </p:nvGraphicFramePr>
        <p:xfrm>
          <a:off x="4553712" y="621792"/>
          <a:ext cx="6812280" cy="554126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3" name="Audio 32">
            <a:extLst>
              <a:ext uri="{FF2B5EF4-FFF2-40B4-BE49-F238E27FC236}">
                <a16:creationId xmlns:a16="http://schemas.microsoft.com/office/drawing/2014/main" id="{789F015C-674D-3D45-57BB-61D4417EDF61}"/>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424710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73760">
        <p15:prstTrans prst="peelOff"/>
      </p:transition>
    </mc:Choice>
    <mc:Fallback>
      <p:transition spd="slow" advTm="7376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Rectangle 23">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cxnSp>
        <p:nvCxnSpPr>
          <p:cNvPr id="25" name="Straight Connector 24">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26" name="Picture 25" descr="Close up image of hands applauding">
            <a:extLst>
              <a:ext uri="{FF2B5EF4-FFF2-40B4-BE49-F238E27FC236}">
                <a16:creationId xmlns:a16="http://schemas.microsoft.com/office/drawing/2014/main" id="{21AC2AD2-7B1F-983B-401E-73FEFEA4F96D}"/>
              </a:ext>
            </a:extLst>
          </p:cNvPr>
          <p:cNvPicPr>
            <a:picLocks noChangeAspect="1"/>
          </p:cNvPicPr>
          <p:nvPr/>
        </p:nvPicPr>
        <p:blipFill rotWithShape="1">
          <a:blip r:embed="rId2"/>
          <a:srcRect t="596" b="15134"/>
          <a:stretch/>
        </p:blipFill>
        <p:spPr>
          <a:xfrm>
            <a:off x="20" y="10"/>
            <a:ext cx="12191979" cy="6857990"/>
          </a:xfrm>
          <a:prstGeom prst="rect">
            <a:avLst/>
          </a:prstGeom>
        </p:spPr>
      </p:pic>
      <p:sp>
        <p:nvSpPr>
          <p:cNvPr id="27" name="Rectangle 26">
            <a:extLst>
              <a:ext uri="{FF2B5EF4-FFF2-40B4-BE49-F238E27FC236}">
                <a16:creationId xmlns:a16="http://schemas.microsoft.com/office/drawing/2014/main" id="{8D19661F-4B4C-74C1-7FC3-31FB14D49F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6955" y="-166956"/>
            <a:ext cx="6858002" cy="7191913"/>
          </a:xfrm>
          <a:prstGeom prst="rect">
            <a:avLst/>
          </a:prstGeom>
          <a:gradFill>
            <a:gsLst>
              <a:gs pos="0">
                <a:schemeClr val="bg1">
                  <a:alpha val="0"/>
                </a:schemeClr>
              </a:gs>
              <a:gs pos="46000">
                <a:schemeClr val="bg1">
                  <a:alpha val="55000"/>
                </a:schemeClr>
              </a:gs>
              <a:gs pos="25000">
                <a:schemeClr val="bg1">
                  <a:alpha val="38000"/>
                </a:schemeClr>
              </a:gs>
              <a:gs pos="100000">
                <a:schemeClr val="bg1">
                  <a:alpha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54CF1AD2-BCDA-5F72-3200-06BAB4557BAE}"/>
              </a:ext>
            </a:extLst>
          </p:cNvPr>
          <p:cNvSpPr>
            <a:spLocks noGrp="1"/>
          </p:cNvSpPr>
          <p:nvPr>
            <p:ph type="title"/>
          </p:nvPr>
        </p:nvSpPr>
        <p:spPr>
          <a:xfrm>
            <a:off x="475488" y="1124712"/>
            <a:ext cx="4023360" cy="3200400"/>
          </a:xfrm>
        </p:spPr>
        <p:txBody>
          <a:bodyPr vert="horz" lIns="91440" tIns="45720" rIns="91440" bIns="45720" rtlCol="0" anchor="b">
            <a:normAutofit/>
          </a:bodyPr>
          <a:lstStyle/>
          <a:p>
            <a:r>
              <a:rPr lang="en-US" sz="4800"/>
              <a:t>Thank you for listening!</a:t>
            </a:r>
          </a:p>
        </p:txBody>
      </p:sp>
      <p:sp>
        <p:nvSpPr>
          <p:cNvPr id="28" name="Rectangle 27">
            <a:extLst>
              <a:ext uri="{FF2B5EF4-FFF2-40B4-BE49-F238E27FC236}">
                <a16:creationId xmlns:a16="http://schemas.microsoft.com/office/drawing/2014/main" id="{2165A4AE-FFE9-B2D5-017C-17337DDB3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90E701D1-A34F-CF86-7316-8761C7835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8972531"/>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1718</TotalTime>
  <Words>1092</Words>
  <Application>Microsoft Macintosh PowerPoint</Application>
  <PresentationFormat>Widescreen</PresentationFormat>
  <Paragraphs>59</Paragraphs>
  <Slides>9</Slides>
  <Notes>8</Notes>
  <HiddenSlides>0</HiddenSlides>
  <MMClips>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Aptos</vt:lpstr>
      <vt:lpstr>Arial</vt:lpstr>
      <vt:lpstr>Avenir Next LT Pro</vt:lpstr>
      <vt:lpstr>Calibri</vt:lpstr>
      <vt:lpstr>Neue Haas Grotesk Text Pro</vt:lpstr>
      <vt:lpstr>AccentBoxVTI</vt:lpstr>
      <vt:lpstr>Final Presentation</vt:lpstr>
      <vt:lpstr>Introduction</vt:lpstr>
      <vt:lpstr>PowerPoint Presentation</vt:lpstr>
      <vt:lpstr>Which borough has the highest number of entire space listings and what is their neighborhoods' average room rate?</vt:lpstr>
      <vt:lpstr> How many reviews per month does each borough have?  Quick comparison on top reviewed boroughs in NYC.</vt:lpstr>
      <vt:lpstr>How many listings are there do Airbnb hosts in Manhattan (with entire space) have?</vt:lpstr>
      <vt:lpstr>Comparisons in price between Airbnb rentals, 1-star hotel and 2-star hotel.</vt:lpstr>
      <vt:lpstr>Conclusions</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Nguyen, Thuy</dc:creator>
  <cp:lastModifiedBy>Nguyen, Thuy</cp:lastModifiedBy>
  <cp:revision>3</cp:revision>
  <dcterms:created xsi:type="dcterms:W3CDTF">2024-06-01T18:22:10Z</dcterms:created>
  <dcterms:modified xsi:type="dcterms:W3CDTF">2024-06-02T23:00:46Z</dcterms:modified>
</cp:coreProperties>
</file>